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58" r:id="rId3"/>
    <p:sldId id="256" r:id="rId4"/>
    <p:sldId id="261" r:id="rId5"/>
    <p:sldId id="259" r:id="rId6"/>
    <p:sldId id="263" r:id="rId7"/>
    <p:sldId id="262" r:id="rId8"/>
    <p:sldId id="266" r:id="rId9"/>
    <p:sldId id="260" r:id="rId10"/>
    <p:sldId id="265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66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f_vQ5T66g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87C4ADB-EA83-CEA6-5166-E52C738E6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28A570E-7A48-12D9-753B-AD3C860B937F}"/>
              </a:ext>
            </a:extLst>
          </p:cNvPr>
          <p:cNvSpPr txBox="1"/>
          <p:nvPr/>
        </p:nvSpPr>
        <p:spPr>
          <a:xfrm>
            <a:off x="1472741" y="3317912"/>
            <a:ext cx="92465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Droids"/>
              </a:rPr>
              <a:t>„Ne bojte se onih koji ubijaju tijelo, ali duše ne mogu ubiti. Bojte se više onoga koji može i dušu i tijelo pogubiti u paklu. Ne prodaju li se dva vrapca za novčić? Pa ipak ni jedan od njih ne pada na zemlju bez Oca vašega. A vama su i vlasi na glavi sve izbrojene. Ne bojte se dakle! </a:t>
            </a:r>
            <a:r>
              <a:rPr lang="hr-HR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Droids"/>
              </a:rPr>
              <a:t>Vredniji</a:t>
            </a:r>
            <a:r>
              <a:rPr lang="hr-HR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Droids"/>
              </a:rPr>
              <a:t> ste nego mnogo vrabaca. Tko god se, dakle, prizna mojim pred ljudima, priznat ću se i ja njegovim pred Ocem, koji je na nebesima. A tko se odreče mene pred ljudima, odreći ću se i ja njega pred svojim Ocem, koji je na nebesima.”  </a:t>
            </a:r>
            <a:r>
              <a:rPr lang="hr-HR" sz="14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Droids"/>
              </a:rPr>
              <a:t>Mt 10, 26-33</a:t>
            </a:r>
          </a:p>
          <a:p>
            <a:pPr algn="l"/>
            <a:endParaRPr lang="hr-HR" b="0" i="0" dirty="0">
              <a:solidFill>
                <a:srgbClr val="4D4D4D"/>
              </a:solidFill>
              <a:effectLst/>
              <a:latin typeface="Droids"/>
            </a:endParaRPr>
          </a:p>
        </p:txBody>
      </p:sp>
    </p:spTree>
    <p:extLst>
      <p:ext uri="{BB962C8B-B14F-4D97-AF65-F5344CB8AC3E}">
        <p14:creationId xmlns:p14="http://schemas.microsoft.com/office/powerpoint/2010/main" val="7074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5400CE-A597-2B36-71B4-1F307432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>
            <a:normAutofit/>
          </a:bodyPr>
          <a:lstStyle/>
          <a:p>
            <a:r>
              <a:rPr lang="hr-HR" dirty="0"/>
              <a:t>Ja – svjedok vjere u Isusa </a:t>
            </a:r>
            <a:r>
              <a:rPr lang="hr-HR" dirty="0" err="1"/>
              <a:t>krista</a:t>
            </a:r>
            <a:r>
              <a:rPr lang="hr-HR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2908D0-0630-98C2-2923-C47BA6D9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>
            <a:normAutofit/>
          </a:bodyPr>
          <a:lstStyle/>
          <a:p>
            <a:pPr algn="just"/>
            <a:r>
              <a:rPr lang="hr-HR" sz="1800" dirty="0"/>
              <a:t>U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plamen napišite molitvu da možete hrabro, odlučno i nepokolebljivo svjedočiti svoju vjeru u Isusa Krista.</a:t>
            </a:r>
          </a:p>
          <a:p>
            <a:pPr marL="0" indent="0">
              <a:buNone/>
            </a:pP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Slika na kojoj se prikazuje simbol, tekst&#10;&#10;Opis je automatski generiran">
            <a:extLst>
              <a:ext uri="{FF2B5EF4-FFF2-40B4-BE49-F238E27FC236}">
                <a16:creationId xmlns:a16="http://schemas.microsoft.com/office/drawing/2014/main" id="{5E69E0B0-FF01-8544-2278-5C1620ED1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7000" b="1"/>
          <a:stretch/>
        </p:blipFill>
        <p:spPr>
          <a:xfrm>
            <a:off x="4246850" y="641102"/>
            <a:ext cx="3702877" cy="5749462"/>
          </a:xfrm>
          <a:prstGeom prst="rect">
            <a:avLst/>
          </a:prstGeom>
        </p:spPr>
      </p:pic>
      <p:pic>
        <p:nvPicPr>
          <p:cNvPr id="5" name="Rezervirano mjesto sadržaja 4" descr="Slika na kojoj se prikazuje svijeća, upaljač, u dvorani, svjetlo&#10;&#10;Opis je automatski generiran">
            <a:extLst>
              <a:ext uri="{FF2B5EF4-FFF2-40B4-BE49-F238E27FC236}">
                <a16:creationId xmlns:a16="http://schemas.microsoft.com/office/drawing/2014/main" id="{B173FC46-45ED-A0F4-C43E-CBD9F2B4A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29632"/>
          <a:stretch/>
        </p:blipFill>
        <p:spPr>
          <a:xfrm>
            <a:off x="8042589" y="641102"/>
            <a:ext cx="3702877" cy="2742178"/>
          </a:xfrm>
          <a:prstGeom prst="rect">
            <a:avLst/>
          </a:prstGeom>
        </p:spPr>
      </p:pic>
      <p:pic>
        <p:nvPicPr>
          <p:cNvPr id="10" name="Slika 9" descr="Slika na kojoj se prikazuje vosak, Svijećnjak, bdijenje, svijeća&#10;&#10;Opis je automatski generiran">
            <a:extLst>
              <a:ext uri="{FF2B5EF4-FFF2-40B4-BE49-F238E27FC236}">
                <a16:creationId xmlns:a16="http://schemas.microsoft.com/office/drawing/2014/main" id="{CAB5FAC3-ACDC-1C2F-4326-C40012998A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11306" b="-3"/>
          <a:stretch/>
        </p:blipFill>
        <p:spPr>
          <a:xfrm>
            <a:off x="8042146" y="3472185"/>
            <a:ext cx="3702877" cy="29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u dvorani, krevet, koža&#10;&#10;Opis je automatski generiran">
            <a:extLst>
              <a:ext uri="{FF2B5EF4-FFF2-40B4-BE49-F238E27FC236}">
                <a16:creationId xmlns:a16="http://schemas.microsoft.com/office/drawing/2014/main" id="{CCDE4BA0-ED8F-7E12-AD09-6D1C2D556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" b="3898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B60FF2-B962-26FD-46BF-F6BAEADC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184" y="938022"/>
            <a:ext cx="4389261" cy="118872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Pomolimo se: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51953C-0C9A-0978-168E-ABBEC855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184" y="2340865"/>
            <a:ext cx="4389262" cy="3788474"/>
          </a:xfrm>
        </p:spPr>
        <p:txBody>
          <a:bodyPr>
            <a:normAutofit lnSpcReduction="10000"/>
          </a:bodyPr>
          <a:lstStyle/>
          <a:p>
            <a:pPr algn="just"/>
            <a:endParaRPr lang="hr-HR" sz="18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Svemogući vječni Bože, svoju si mučenicu, blaženu Anastaziju (</a:t>
            </a:r>
            <a:r>
              <a:rPr lang="hr-HR" sz="18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Stošiju</a:t>
            </a:r>
            <a:r>
              <a:rPr lang="hr-HR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okrunio slavnom pobjedom dok je u plamenu tebi pjevala; podaj nam da se po njezinu zagovoru tako ražarimo ognjem ljubavi na zemlji, da zaslužimo vječno tebi pjevati hvale na nebesima. Po Gospodinu našem Isusu Kristu, Sinu tvome, koji s tobom živi i kraljuje u jedinstvu Duha Svetoga, Bog, po sve vijeke vjekova. Amen.</a:t>
            </a:r>
          </a:p>
          <a:p>
            <a:pPr marL="0" indent="0" algn="just">
              <a:buNone/>
            </a:pPr>
            <a:endParaRPr lang="hr-HR" sz="18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2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3">
            <a:extLst>
              <a:ext uri="{FF2B5EF4-FFF2-40B4-BE49-F238E27FC236}">
                <a16:creationId xmlns:a16="http://schemas.microsoft.com/office/drawing/2014/main" id="{57886309-8F28-488F-8BA9-0BF7494C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10D5ABE4-8A47-4A84-9DB4-CCB7A3D4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snimka zaslona, grafički dizajn, Font&#10;&#10;Opis je automatski generiran">
            <a:extLst>
              <a:ext uri="{FF2B5EF4-FFF2-40B4-BE49-F238E27FC236}">
                <a16:creationId xmlns:a16="http://schemas.microsoft.com/office/drawing/2014/main" id="{CBE74EAD-1362-702D-D967-AE66603238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56" y="643467"/>
            <a:ext cx="3941530" cy="5571066"/>
          </a:xfrm>
          <a:prstGeom prst="rect">
            <a:avLst/>
          </a:prstGeom>
        </p:spPr>
      </p:pic>
      <p:sp>
        <p:nvSpPr>
          <p:cNvPr id="48" name="Rectangle 27">
            <a:extLst>
              <a:ext uri="{FF2B5EF4-FFF2-40B4-BE49-F238E27FC236}">
                <a16:creationId xmlns:a16="http://schemas.microsoft.com/office/drawing/2014/main" id="{D8EB06DC-2D36-4101-B5B2-45B5B1EE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tekst, Ljudsko lice, ploča, osmijeh">
            <a:extLst>
              <a:ext uri="{FF2B5EF4-FFF2-40B4-BE49-F238E27FC236}">
                <a16:creationId xmlns:a16="http://schemas.microsoft.com/office/drawing/2014/main" id="{BE89428D-28E0-EE91-45DE-664BD607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24" y="1698250"/>
            <a:ext cx="5201708" cy="34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Top view of leaves on a pink surface">
            <a:extLst>
              <a:ext uri="{FF2B5EF4-FFF2-40B4-BE49-F238E27FC236}">
                <a16:creationId xmlns:a16="http://schemas.microsoft.com/office/drawing/2014/main" id="{B0078EB9-CC6A-CD65-51AE-4217EB830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E717D5-156A-CDAD-E486-683F17585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Upoznajmo svetu stošiju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8A5B72-684A-0E5F-2C2C-4EFC0C265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r-HR" sz="1800">
                <a:solidFill>
                  <a:schemeClr val="bg1"/>
                </a:solidFill>
              </a:rPr>
              <a:t>Našu zaštitnicu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293F0B-A4C3-7248-9422-9AE81F03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</a:pPr>
            <a:br>
              <a:rPr lang="hr-HR" sz="22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2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hr-HR" sz="22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87EC0FF-CE8C-9D5E-4C9B-EA1729F9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702156"/>
            <a:ext cx="6309003" cy="51566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Otkriti ćemo: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Tko je </a:t>
            </a:r>
            <a:r>
              <a:rPr lang="hr-HR" sz="16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Stošiji</a:t>
            </a: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prvi prenio kršćansku vjeru?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Zašto je bila u kućnom pritvoru?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Tko je bio njen vjeroučitelj?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 napravila nakon muževljeve smrti?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Zašto je hrabro svjedočila svoju vjeru i pod cijenu vlastitog života?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Kako su njene kosti stigle u Zadar?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Koje su zanimljivosti o sv. </a:t>
            </a:r>
            <a:r>
              <a:rPr lang="hr-HR" sz="16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Stošiji</a:t>
            </a: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Želim svjedočiti svoju vjeru?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Rezervirano mjesto sadržaja 4" descr="Slika na kojoj se prikazuje umjetničko djelo, tekst, mitologija, vizualne umjetnosti&#10;&#10;Opis je automatski generiran">
            <a:extLst>
              <a:ext uri="{FF2B5EF4-FFF2-40B4-BE49-F238E27FC236}">
                <a16:creationId xmlns:a16="http://schemas.microsoft.com/office/drawing/2014/main" id="{1DE7E352-4762-B3DC-A630-1A98E7F67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74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979503-3276-F2D0-F2C5-BD3292C0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83226" y="113072"/>
            <a:ext cx="10627582" cy="388374"/>
          </a:xfrm>
        </p:spPr>
        <p:txBody>
          <a:bodyPr>
            <a:normAutofit fontScale="90000"/>
          </a:bodyPr>
          <a:lstStyle/>
          <a:p>
            <a:r>
              <a:rPr lang="hr-HR" dirty="0"/>
              <a:t>Ukratko o Sv. </a:t>
            </a:r>
            <a:r>
              <a:rPr lang="hr-HR" dirty="0" err="1"/>
              <a:t>Stošiji</a:t>
            </a:r>
            <a:r>
              <a:rPr lang="hr-HR" dirty="0"/>
              <a:t> (</a:t>
            </a:r>
            <a:r>
              <a:rPr lang="hr-HR" dirty="0" err="1"/>
              <a:t>anastaziji</a:t>
            </a:r>
            <a:r>
              <a:rPr lang="hr-HR" dirty="0"/>
              <a:t>)</a:t>
            </a:r>
          </a:p>
        </p:txBody>
      </p:sp>
      <p:pic>
        <p:nvPicPr>
          <p:cNvPr id="4" name="Mrežni medijski sadržaji 3" title="Katolički kalendar 15.1.2016. - Sveta Anastazija ili Stošija">
            <a:hlinkClick r:id="" action="ppaction://media"/>
            <a:extLst>
              <a:ext uri="{FF2B5EF4-FFF2-40B4-BE49-F238E27FC236}">
                <a16:creationId xmlns:a16="http://schemas.microsoft.com/office/drawing/2014/main" id="{AC012F14-6448-FE31-5D94-094EDA5C37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284" y="737419"/>
            <a:ext cx="11326761" cy="57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adržaja 4" descr="Slika na kojoj se prikazuje umjetničko djelo&#10;&#10;Opis je automatski generiran uz srednju pouzdanost">
            <a:extLst>
              <a:ext uri="{FF2B5EF4-FFF2-40B4-BE49-F238E27FC236}">
                <a16:creationId xmlns:a16="http://schemas.microsoft.com/office/drawing/2014/main" id="{B1BDC7EC-1B4E-3A5F-E91A-C6002B44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6" y="791045"/>
            <a:ext cx="5476375" cy="54763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3FA425-DF41-A7C8-027F-A8A5FD15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FFFFFF"/>
                </a:solidFill>
              </a:rPr>
              <a:t>Hrabro svjedočanstvo </a:t>
            </a:r>
            <a:r>
              <a:rPr lang="hr-HR" dirty="0" err="1">
                <a:solidFill>
                  <a:srgbClr val="FFFFFF"/>
                </a:solidFill>
              </a:rPr>
              <a:t>isusa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krista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F3345F-80D1-264D-6D10-69CA4200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rgbClr val="FFFFFF"/>
                </a:solidFill>
              </a:rPr>
              <a:t>Rimska ugledna obitelj</a:t>
            </a:r>
          </a:p>
          <a:p>
            <a:r>
              <a:rPr lang="hr-HR" sz="1600" dirty="0">
                <a:solidFill>
                  <a:srgbClr val="FFFFFF"/>
                </a:solidFill>
              </a:rPr>
              <a:t>3.stoljeće</a:t>
            </a:r>
          </a:p>
          <a:p>
            <a:r>
              <a:rPr lang="hr-HR" sz="1600" dirty="0">
                <a:solidFill>
                  <a:srgbClr val="FFFFFF"/>
                </a:solidFill>
              </a:rPr>
              <a:t>Muž </a:t>
            </a:r>
            <a:r>
              <a:rPr lang="hr-HR" sz="1600" dirty="0" err="1">
                <a:solidFill>
                  <a:srgbClr val="FFFFFF"/>
                </a:solidFill>
              </a:rPr>
              <a:t>Publije</a:t>
            </a:r>
            <a:endParaRPr lang="hr-HR" sz="1600" dirty="0">
              <a:solidFill>
                <a:srgbClr val="FFFFFF"/>
              </a:solidFill>
            </a:endParaRPr>
          </a:p>
          <a:p>
            <a:r>
              <a:rPr lang="hr-HR" sz="1600" dirty="0">
                <a:solidFill>
                  <a:srgbClr val="FFFFFF"/>
                </a:solidFill>
              </a:rPr>
              <a:t>Vjeroučitelj </a:t>
            </a:r>
            <a:r>
              <a:rPr lang="hr-HR" sz="1600" dirty="0" err="1">
                <a:solidFill>
                  <a:srgbClr val="FFFFFF"/>
                </a:solidFill>
              </a:rPr>
              <a:t>Krševan</a:t>
            </a:r>
            <a:endParaRPr lang="hr-HR" sz="1600" dirty="0">
              <a:solidFill>
                <a:srgbClr val="FFFFFF"/>
              </a:solidFill>
            </a:endParaRPr>
          </a:p>
          <a:p>
            <a:r>
              <a:rPr lang="hr-HR" sz="1600" dirty="0">
                <a:solidFill>
                  <a:srgbClr val="FFFFFF"/>
                </a:solidFill>
              </a:rPr>
              <a:t>Bogatstvo</a:t>
            </a:r>
          </a:p>
          <a:p>
            <a:r>
              <a:rPr lang="hr-HR" sz="1600" dirty="0">
                <a:solidFill>
                  <a:srgbClr val="FFFFFF"/>
                </a:solidFill>
              </a:rPr>
              <a:t>Siromasi – potlačeni</a:t>
            </a:r>
          </a:p>
          <a:p>
            <a:r>
              <a:rPr lang="hr-HR" sz="1600" dirty="0">
                <a:solidFill>
                  <a:srgbClr val="FFFFFF"/>
                </a:solidFill>
              </a:rPr>
              <a:t>Suđenje </a:t>
            </a:r>
          </a:p>
          <a:p>
            <a:r>
              <a:rPr lang="hr-HR" sz="1600" dirty="0">
                <a:solidFill>
                  <a:srgbClr val="FFFFFF"/>
                </a:solidFill>
              </a:rPr>
              <a:t>Mučenička smrt</a:t>
            </a:r>
          </a:p>
          <a:p>
            <a:r>
              <a:rPr lang="hr-HR" sz="1600" dirty="0">
                <a:solidFill>
                  <a:srgbClr val="FFFFFF"/>
                </a:solidFill>
              </a:rPr>
              <a:t>Biskup Donat</a:t>
            </a:r>
          </a:p>
          <a:p>
            <a:endParaRPr lang="hr-HR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1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3F14EEC3-7EA2-8994-BE5D-AD53D6968E02}"/>
              </a:ext>
            </a:extLst>
          </p:cNvPr>
          <p:cNvSpPr/>
          <p:nvPr/>
        </p:nvSpPr>
        <p:spPr>
          <a:xfrm>
            <a:off x="4696732" y="1520690"/>
            <a:ext cx="2629204" cy="2539013"/>
          </a:xfrm>
          <a:prstGeom prst="ellipse">
            <a:avLst/>
          </a:prstGeom>
          <a:solidFill>
            <a:srgbClr val="FFCC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GRUPNI RAD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516F99D8-788C-5469-BB13-80B42C120E4F}"/>
              </a:ext>
            </a:extLst>
          </p:cNvPr>
          <p:cNvSpPr/>
          <p:nvPr/>
        </p:nvSpPr>
        <p:spPr>
          <a:xfrm>
            <a:off x="8496357" y="648071"/>
            <a:ext cx="3312002" cy="187762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.GRUPA  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AUTOBIOGRAFIJA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Svjedočanstvo svete </a:t>
            </a:r>
            <a:r>
              <a:rPr lang="hr-HR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Stošije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 1.l.j.</a:t>
            </a:r>
          </a:p>
          <a:p>
            <a:pPr algn="just"/>
            <a:endParaRPr lang="hr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97264D32-7F34-B2A6-48F6-A2D65FC2775C}"/>
              </a:ext>
            </a:extLst>
          </p:cNvPr>
          <p:cNvSpPr/>
          <p:nvPr/>
        </p:nvSpPr>
        <p:spPr>
          <a:xfrm>
            <a:off x="8488250" y="3644546"/>
            <a:ext cx="3312003" cy="187762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200"/>
              </a:spcBef>
              <a:spcAft>
                <a:spcPts val="0"/>
              </a:spcAft>
            </a:pP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4.GRUPA</a:t>
            </a:r>
          </a:p>
          <a:p>
            <a:pPr algn="ctr"/>
            <a:endParaRPr lang="hr-HR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LIKOVNI PRIKAZ SARKOFAGA</a:t>
            </a:r>
          </a:p>
          <a:p>
            <a:pPr algn="ctr"/>
            <a:endParaRPr lang="hr-HR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kojem se nalaze </a:t>
            </a:r>
            <a:r>
              <a:rPr lang="hr-HR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Stošijine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kosti i posveta svetog Donata.</a:t>
            </a:r>
          </a:p>
          <a:p>
            <a:pPr algn="ctr"/>
            <a:endParaRPr lang="hr-HR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788EC40-3A3A-EF32-96CF-9D6E365BCF8D}"/>
              </a:ext>
            </a:extLst>
          </p:cNvPr>
          <p:cNvSpPr/>
          <p:nvPr/>
        </p:nvSpPr>
        <p:spPr>
          <a:xfrm>
            <a:off x="323789" y="592437"/>
            <a:ext cx="3371855" cy="177109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1.GRUPA 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PISMO UTJEHE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uzoru na svetog </a:t>
            </a:r>
            <a:r>
              <a:rPr lang="hr-HR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Krševana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napiši pismo svetoj </a:t>
            </a:r>
            <a:r>
              <a:rPr lang="hr-HR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Stošiji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4464D6A-239A-4C9D-93E2-ADB961861EAE}"/>
              </a:ext>
            </a:extLst>
          </p:cNvPr>
          <p:cNvSpPr/>
          <p:nvPr/>
        </p:nvSpPr>
        <p:spPr>
          <a:xfrm>
            <a:off x="391747" y="3644546"/>
            <a:ext cx="3371856" cy="187762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2.GRUPA  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SCENSKI PRIKAZ STOŠIJINOG SUĐENJA</a:t>
            </a:r>
            <a:endParaRPr lang="hr-HR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koji način je sveta </a:t>
            </a:r>
            <a:r>
              <a:rPr lang="hr-HR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Stošija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svjedočila vjeru u Isusa Krista?</a:t>
            </a:r>
            <a:r>
              <a:rPr lang="hr-HR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A5CDE9BB-DD00-2BF0-5DE2-3D378C804380}"/>
              </a:ext>
            </a:extLst>
          </p:cNvPr>
          <p:cNvSpPr/>
          <p:nvPr/>
        </p:nvSpPr>
        <p:spPr>
          <a:xfrm rot="12553564">
            <a:off x="3688364" y="1427133"/>
            <a:ext cx="1189971" cy="68979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C3143096-11CD-B3CE-68E5-13ACC3ED695A}"/>
              </a:ext>
            </a:extLst>
          </p:cNvPr>
          <p:cNvSpPr/>
          <p:nvPr/>
        </p:nvSpPr>
        <p:spPr>
          <a:xfrm rot="8695172">
            <a:off x="3702129" y="3464503"/>
            <a:ext cx="1189971" cy="68979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8D90FF8C-625C-13AE-5CC1-FECEC9862E8F}"/>
              </a:ext>
            </a:extLst>
          </p:cNvPr>
          <p:cNvSpPr/>
          <p:nvPr/>
        </p:nvSpPr>
        <p:spPr>
          <a:xfrm rot="19784009">
            <a:off x="7205545" y="1529786"/>
            <a:ext cx="1189971" cy="68979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38E9EA77-2677-A579-BA4B-0569C158C559}"/>
              </a:ext>
            </a:extLst>
          </p:cNvPr>
          <p:cNvSpPr/>
          <p:nvPr/>
        </p:nvSpPr>
        <p:spPr>
          <a:xfrm rot="1929891">
            <a:off x="7076134" y="3515637"/>
            <a:ext cx="1189971" cy="68979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5E3E777F-20BB-ED15-FE93-419952A54F92}"/>
              </a:ext>
            </a:extLst>
          </p:cNvPr>
          <p:cNvSpPr/>
          <p:nvPr/>
        </p:nvSpPr>
        <p:spPr>
          <a:xfrm>
            <a:off x="4326656" y="5034024"/>
            <a:ext cx="3564294" cy="166861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  <a:spcAft>
                <a:spcPts val="0"/>
              </a:spcAft>
            </a:pP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r-HR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.GRUPA  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IZRADA ZIDNIH NOVINA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Kako je tijelo svete </a:t>
            </a:r>
            <a:r>
              <a:rPr lang="hr-HR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Stošije</a:t>
            </a:r>
            <a:r>
              <a:rPr lang="hr-H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stiglo u Zadar?</a:t>
            </a:r>
          </a:p>
          <a:p>
            <a:pPr algn="just"/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71A72AF0-D33D-8B2F-E983-A80322D70B6B}"/>
              </a:ext>
            </a:extLst>
          </p:cNvPr>
          <p:cNvSpPr/>
          <p:nvPr/>
        </p:nvSpPr>
        <p:spPr>
          <a:xfrm rot="5400000">
            <a:off x="5527067" y="4220797"/>
            <a:ext cx="936658" cy="68979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10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6CED51-6BDB-1FB5-9A58-7111817391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3627" y="641102"/>
            <a:ext cx="3868204" cy="301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Jeste li znali?</a:t>
            </a: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18A980-26F7-ADF7-D771-10CDB4D0B9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155" y="946307"/>
            <a:ext cx="4133675" cy="574946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endParaRPr lang="hr-HR" sz="1400" dirty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effectLst/>
              </a:rPr>
              <a:t>Prem</a:t>
            </a:r>
            <a:r>
              <a:rPr lang="hr-HR" sz="1600" dirty="0">
                <a:effectLst/>
              </a:rPr>
              <a:t>d</a:t>
            </a:r>
            <a:r>
              <a:rPr lang="en-US" sz="1600" dirty="0">
                <a:effectLst/>
              </a:rPr>
              <a:t>a se u </a:t>
            </a:r>
            <a:r>
              <a:rPr lang="en-US" sz="1600" dirty="0" err="1">
                <a:effectLst/>
              </a:rPr>
              <a:t>Rimskoj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crkvi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Anastazija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službeno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časti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Božić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želeći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joj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posvetiti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posebnu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pažnju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vjernici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Zadru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Biogradu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Srijemu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svojoj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svetici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iznimno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posvećuju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slave dan 15. </a:t>
            </a:r>
            <a:r>
              <a:rPr lang="en-US" sz="1600" dirty="0" err="1">
                <a:effectLst/>
              </a:rPr>
              <a:t>siječnja</a:t>
            </a:r>
            <a:r>
              <a:rPr lang="en-US" sz="1600" dirty="0">
                <a:effectLst/>
              </a:rPr>
              <a:t>. 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>
                <a:effectLst/>
              </a:rPr>
              <a:t>Najljepši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sačuvan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Stošijin</a:t>
            </a:r>
            <a:r>
              <a:rPr lang="en-US" sz="1600" dirty="0">
                <a:effectLst/>
              </a:rPr>
              <a:t> kip je</a:t>
            </a:r>
            <a:r>
              <a:rPr lang="hr-HR" sz="1600" dirty="0">
                <a:effectLst/>
              </a:rPr>
              <a:t> </a:t>
            </a:r>
            <a:r>
              <a:rPr lang="en-US" sz="1600" dirty="0">
                <a:effectLst/>
              </a:rPr>
              <a:t>u </a:t>
            </a:r>
            <a:r>
              <a:rPr lang="en-US" sz="1600" dirty="0" err="1">
                <a:effectLst/>
              </a:rPr>
              <a:t>mramoru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isklesao</a:t>
            </a:r>
            <a:r>
              <a:rPr lang="en-US" sz="1600" dirty="0">
                <a:effectLst/>
              </a:rPr>
              <a:t> Antonio </a:t>
            </a:r>
            <a:r>
              <a:rPr lang="en-US" sz="1600" dirty="0" err="1">
                <a:effectLst/>
              </a:rPr>
              <a:t>Corradini</a:t>
            </a:r>
            <a:r>
              <a:rPr lang="en-US" sz="1600" dirty="0">
                <a:effectLst/>
              </a:rPr>
              <a:t> 1713.godi</a:t>
            </a:r>
            <a:r>
              <a:rPr lang="hr-HR" sz="1600" dirty="0">
                <a:effectLst/>
              </a:rPr>
              <a:t>ne.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Svetica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ruci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drži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plamen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simbol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svog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mučeništva</a:t>
            </a:r>
            <a:r>
              <a:rPr lang="en-US" sz="1600" dirty="0">
                <a:effectLst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/>
              <a:t>N</a:t>
            </a:r>
            <a:r>
              <a:rPr lang="en-US" sz="1600" dirty="0" err="1">
                <a:effectLst/>
              </a:rPr>
              <a:t>ajveći</a:t>
            </a:r>
            <a:r>
              <a:rPr lang="en-US" sz="1600" dirty="0">
                <a:effectLst/>
              </a:rPr>
              <a:t> je </a:t>
            </a:r>
            <a:r>
              <a:rPr lang="en-US" sz="1600" dirty="0" err="1">
                <a:effectLst/>
              </a:rPr>
              <a:t>spomenik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čast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Svete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Stošije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veličanstvena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zadarska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katedrala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ujedno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najveća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dalmatinska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katedrala</a:t>
            </a:r>
            <a:r>
              <a:rPr lang="hr-HR" sz="16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>
                <a:effectLst/>
              </a:rPr>
              <a:t>Anastazija</a:t>
            </a:r>
            <a:r>
              <a:rPr lang="en-US" sz="1600" dirty="0">
                <a:effectLst/>
              </a:rPr>
              <a:t> </a:t>
            </a:r>
            <a:r>
              <a:rPr lang="hr-HR" sz="1600" dirty="0">
                <a:effectLst/>
              </a:rPr>
              <a:t>je jedna od sedam žena osim BDM </a:t>
            </a:r>
            <a:r>
              <a:rPr lang="en-US" sz="1600" dirty="0" err="1">
                <a:effectLst/>
              </a:rPr>
              <a:t>upisan</a:t>
            </a:r>
            <a:r>
              <a:rPr lang="hr-HR" sz="1600" dirty="0">
                <a:effectLst/>
              </a:rPr>
              <a:t>a</a:t>
            </a:r>
            <a:r>
              <a:rPr lang="en-US" sz="1600" dirty="0">
                <a:effectLst/>
              </a:rPr>
              <a:t>  u </a:t>
            </a:r>
            <a:r>
              <a:rPr lang="en-US" sz="1600" dirty="0" err="1">
                <a:effectLst/>
              </a:rPr>
              <a:t>Rimski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kanon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Litanije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Svih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svetih</a:t>
            </a:r>
            <a:r>
              <a:rPr lang="en-US" sz="1600" dirty="0">
                <a:effectLst/>
              </a:rPr>
              <a:t>. </a:t>
            </a:r>
            <a:endParaRPr lang="hr-HR" sz="1600" dirty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en-US" sz="1600" b="0" i="0" dirty="0">
                <a:effectLst/>
              </a:rPr>
              <a:t>Koliko </a:t>
            </a:r>
            <a:r>
              <a:rPr lang="en-US" sz="1600" b="0" i="0" dirty="0" err="1">
                <a:effectLst/>
              </a:rPr>
              <a:t>Zadrani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drže</a:t>
            </a:r>
            <a:r>
              <a:rPr lang="en-US" sz="1600" b="0" i="0" dirty="0">
                <a:effectLst/>
              </a:rPr>
              <a:t> do </a:t>
            </a:r>
            <a:r>
              <a:rPr lang="en-US" sz="1600" b="0" i="0" dirty="0" err="1">
                <a:effectLst/>
              </a:rPr>
              <a:t>svoje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zaštitnice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svjedoči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i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davno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uvriježena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tradicija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držanja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božićnog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drvca</a:t>
            </a:r>
            <a:r>
              <a:rPr lang="en-US" sz="1600" b="0" i="0" dirty="0">
                <a:effectLst/>
              </a:rPr>
              <a:t> u </a:t>
            </a:r>
            <a:r>
              <a:rPr lang="en-US" sz="1600" b="0" i="0" dirty="0" err="1">
                <a:effectLst/>
              </a:rPr>
              <a:t>domovima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upravo</a:t>
            </a:r>
            <a:r>
              <a:rPr lang="en-US" sz="1600" b="0" i="0" dirty="0">
                <a:effectLst/>
              </a:rPr>
              <a:t> do </a:t>
            </a:r>
            <a:r>
              <a:rPr lang="en-US" sz="1600" b="0" i="0" dirty="0" err="1">
                <a:effectLst/>
              </a:rPr>
              <a:t>blagdana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svete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Stošije</a:t>
            </a:r>
            <a:r>
              <a:rPr lang="en-US" sz="1600" b="0" i="0" dirty="0">
                <a:effectLst/>
              </a:rPr>
              <a:t>, 15. </a:t>
            </a:r>
            <a:r>
              <a:rPr lang="en-US" sz="1600" b="0" i="0" dirty="0" err="1">
                <a:effectLst/>
              </a:rPr>
              <a:t>siječnja</a:t>
            </a:r>
            <a:r>
              <a:rPr lang="en-US" sz="1600" b="0" i="0" dirty="0">
                <a:effectLst/>
              </a:rPr>
              <a:t>.</a:t>
            </a:r>
            <a:endParaRPr lang="hr-HR" sz="1600" b="0" i="0" dirty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hr-HR" sz="1600" dirty="0"/>
              <a:t>Zaštitnica je Zadarske nadbiskupije</a:t>
            </a:r>
          </a:p>
          <a:p>
            <a:pPr algn="just">
              <a:lnSpc>
                <a:spcPct val="100000"/>
              </a:lnSpc>
            </a:pP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Svetu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Stošiju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slavi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časti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Pravoslavna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Katolička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Crkva</a:t>
            </a:r>
            <a:r>
              <a:rPr lang="en-US" sz="16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hr-HR" sz="1400" dirty="0"/>
          </a:p>
          <a:p>
            <a:pPr algn="just">
              <a:lnSpc>
                <a:spcPct val="10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00000"/>
              </a:lnSpc>
            </a:pPr>
            <a:endParaRPr lang="en-US" sz="900" dirty="0"/>
          </a:p>
        </p:txBody>
      </p:sp>
      <p:pic>
        <p:nvPicPr>
          <p:cNvPr id="18" name="Slika 17" descr="Slika na kojoj se prikazuje tekst, slikanje, umjetničko djelo, vizualne umjetnosti&#10;&#10;Opis je automatski generiran">
            <a:extLst>
              <a:ext uri="{FF2B5EF4-FFF2-40B4-BE49-F238E27FC236}">
                <a16:creationId xmlns:a16="http://schemas.microsoft.com/office/drawing/2014/main" id="{3C56F217-83BA-2892-A72B-EDEEA557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r="2" b="2"/>
          <a:stretch/>
        </p:blipFill>
        <p:spPr>
          <a:xfrm>
            <a:off x="4246850" y="641103"/>
            <a:ext cx="3702877" cy="5749462"/>
          </a:xfrm>
          <a:prstGeom prst="rect">
            <a:avLst/>
          </a:prstGeom>
        </p:spPr>
      </p:pic>
      <p:pic>
        <p:nvPicPr>
          <p:cNvPr id="12" name="Slika 11" descr="Slika na kojoj se prikazuje zgrada, vanjski, Srednjovjekovna arhitektura, nebo&#10;&#10;Opis je automatski generiran">
            <a:extLst>
              <a:ext uri="{FF2B5EF4-FFF2-40B4-BE49-F238E27FC236}">
                <a16:creationId xmlns:a16="http://schemas.microsoft.com/office/drawing/2014/main" id="{15C93F7F-B83B-CB85-8A28-6B3432203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r="25215" b="-1"/>
          <a:stretch/>
        </p:blipFill>
        <p:spPr>
          <a:xfrm>
            <a:off x="8042589" y="641102"/>
            <a:ext cx="3702877" cy="57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8A555FB3-C8F7-4C59-92A7-A7155CC38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877874-48AA-48C8-AED1-578BEB50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177" y="4386943"/>
            <a:ext cx="11293434" cy="201385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671B63-98ED-1582-3E3B-30BFDAE7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1" y="5122416"/>
            <a:ext cx="10589319" cy="6064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hr-HR" sz="3600" dirty="0">
                <a:solidFill>
                  <a:srgbClr val="FFFFFF"/>
                </a:solidFill>
              </a:rPr>
              <a:t>Sveta </a:t>
            </a:r>
            <a:r>
              <a:rPr lang="hr-HR" sz="3600" dirty="0" err="1">
                <a:solidFill>
                  <a:srgbClr val="FFFFFF"/>
                </a:solidFill>
              </a:rPr>
              <a:t>anastazija</a:t>
            </a:r>
            <a:r>
              <a:rPr lang="hr-HR" sz="3600" dirty="0">
                <a:solidFill>
                  <a:srgbClr val="FFFFFF"/>
                </a:solidFill>
              </a:rPr>
              <a:t> most između kršćanskog istoka i zapada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Rezervirano mjesto sadržaja 3" descr="Slika na kojoj se prikazuje slikanje, umjetničko djelo, Ljudsko lice, odijevanje&#10;&#10;Opis je automatski generiran">
            <a:extLst>
              <a:ext uri="{FF2B5EF4-FFF2-40B4-BE49-F238E27FC236}">
                <a16:creationId xmlns:a16="http://schemas.microsoft.com/office/drawing/2014/main" id="{B1B8F367-AF2D-C154-53C0-FBF51723D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8" y="286884"/>
            <a:ext cx="2961408" cy="3949139"/>
          </a:xfrm>
          <a:prstGeom prst="rect">
            <a:avLst/>
          </a:prstGeom>
        </p:spPr>
      </p:pic>
      <p:pic>
        <p:nvPicPr>
          <p:cNvPr id="5" name="Rezervirano mjesto sadržaja 4" descr="Slika na kojoj se prikazuje tekst, odijevanje, Ljudsko lice, poster&#10;&#10;Opis je automatski generiran">
            <a:extLst>
              <a:ext uri="{FF2B5EF4-FFF2-40B4-BE49-F238E27FC236}">
                <a16:creationId xmlns:a16="http://schemas.microsoft.com/office/drawing/2014/main" id="{25064F4A-D0AB-AC9B-1CE4-0902B517F7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2" b="2"/>
          <a:stretch/>
        </p:blipFill>
        <p:spPr>
          <a:xfrm>
            <a:off x="4388322" y="260842"/>
            <a:ext cx="3498284" cy="3926025"/>
          </a:xfrm>
          <a:prstGeom prst="rect">
            <a:avLst/>
          </a:prstGeom>
        </p:spPr>
      </p:pic>
      <p:pic>
        <p:nvPicPr>
          <p:cNvPr id="7" name="Slika 6" descr="Slika na kojoj se prikazuje slikanje, Ljudsko lice, tekst, crtež&#10;&#10;Opis je automatski generiran">
            <a:extLst>
              <a:ext uri="{FF2B5EF4-FFF2-40B4-BE49-F238E27FC236}">
                <a16:creationId xmlns:a16="http://schemas.microsoft.com/office/drawing/2014/main" id="{510B83E0-334A-4FE2-CAAD-508F9031D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84" y="218903"/>
            <a:ext cx="2892907" cy="39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213B38"/>
      </a:dk2>
      <a:lt2>
        <a:srgbClr val="E2E7E8"/>
      </a:lt2>
      <a:accent1>
        <a:srgbClr val="CF7D69"/>
      </a:accent1>
      <a:accent2>
        <a:srgbClr val="D88497"/>
      </a:accent2>
      <a:accent3>
        <a:srgbClr val="C59C5B"/>
      </a:accent3>
      <a:accent4>
        <a:srgbClr val="5BB486"/>
      </a:accent4>
      <a:accent5>
        <a:srgbClr val="6BAFA8"/>
      </a:accent5>
      <a:accent6>
        <a:srgbClr val="61ABCD"/>
      </a:accent6>
      <a:hlink>
        <a:srgbClr val="5B8B97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589</Words>
  <Application>Microsoft Office PowerPoint</Application>
  <PresentationFormat>Široki zaslon</PresentationFormat>
  <Paragraphs>53</Paragraphs>
  <Slides>11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Calibri</vt:lpstr>
      <vt:lpstr>Century Schoolbook</vt:lpstr>
      <vt:lpstr>Droids</vt:lpstr>
      <vt:lpstr>Franklin Gothic Book</vt:lpstr>
      <vt:lpstr>Times New Roman</vt:lpstr>
      <vt:lpstr>Wingdings 2</vt:lpstr>
      <vt:lpstr>DividendVTI</vt:lpstr>
      <vt:lpstr>PowerPoint prezentacija</vt:lpstr>
      <vt:lpstr>PowerPoint prezentacija</vt:lpstr>
      <vt:lpstr>Upoznajmo svetu stošiju</vt:lpstr>
      <vt:lpstr>   </vt:lpstr>
      <vt:lpstr>Ukratko o Sv. Stošiji (anastaziji)</vt:lpstr>
      <vt:lpstr>Hrabro svjedočanstvo isusa krista</vt:lpstr>
      <vt:lpstr>PowerPoint prezentacija</vt:lpstr>
      <vt:lpstr> Jeste li znali?</vt:lpstr>
      <vt:lpstr>Sveta anastazija most između kršćanskog istoka i zapada</vt:lpstr>
      <vt:lpstr>Ja – svjedok vjere u Isusa krista?</vt:lpstr>
      <vt:lpstr>Pomolimo se: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Marina Šimičev</dc:creator>
  <cp:lastModifiedBy>Marina Šimičev</cp:lastModifiedBy>
  <cp:revision>9</cp:revision>
  <dcterms:created xsi:type="dcterms:W3CDTF">2023-10-28T06:59:41Z</dcterms:created>
  <dcterms:modified xsi:type="dcterms:W3CDTF">2023-11-02T18:13:41Z</dcterms:modified>
</cp:coreProperties>
</file>